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582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3335" y="802299"/>
            <a:ext cx="6477805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335" y="3531205"/>
            <a:ext cx="6477804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12376" y="329308"/>
            <a:ext cx="3730436" cy="309201"/>
          </a:xfr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8249" y="798973"/>
            <a:ext cx="608264" cy="503578"/>
          </a:xfrm>
        </p:spPr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813335" y="3528542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145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458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9333" y="798974"/>
            <a:ext cx="121180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504" y="798974"/>
            <a:ext cx="5871623" cy="46598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7079333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240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DBF5F9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DBF5F9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DBF5F9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8849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128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DBF5F9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DBF5F9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DBF5F9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369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872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4786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3712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06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578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03610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5005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2185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521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679" y="1756130"/>
            <a:ext cx="6482366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0679" y="3806196"/>
            <a:ext cx="6472835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90679" y="3804985"/>
            <a:ext cx="64728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607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804890"/>
            <a:ext cx="7204226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2010879"/>
            <a:ext cx="3483864" cy="3448595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0328" y="2017343"/>
            <a:ext cx="3483864" cy="3441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715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804164"/>
            <a:ext cx="7205746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2019550"/>
            <a:ext cx="348386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824270"/>
            <a:ext cx="3483864" cy="264445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9272" y="2023004"/>
            <a:ext cx="348386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9272" y="2821491"/>
            <a:ext cx="3483864" cy="263737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463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1090422" y="1847088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341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17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504" y="798973"/>
            <a:ext cx="2454824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785" y="798974"/>
            <a:ext cx="4509353" cy="4658826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504" y="3205492"/>
            <a:ext cx="2456260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086210" y="3205491"/>
            <a:ext cx="245211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0496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608041" y="482171"/>
            <a:ext cx="3055900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1129513"/>
            <a:ext cx="4149246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1122543"/>
            <a:ext cx="209337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7" y="3145992"/>
            <a:ext cx="4143303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7" y="5469857"/>
            <a:ext cx="4145513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318641"/>
            <a:ext cx="4155753" cy="320931"/>
          </a:xfr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srgbClr val="B71E42"/>
                </a:solidFill>
              </a:rPr>
              <a:pPr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1085537" y="3143605"/>
            <a:ext cx="4145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655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7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5" y="804520"/>
            <a:ext cx="7202456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5" y="2015733"/>
            <a:ext cx="7202456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5604" y="330370"/>
            <a:ext cx="26255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48A87A34-81AB-432B-8DAE-1953F412C126}" type="datetimeFigureOut">
              <a:rPr lang="en-US" dirty="0">
                <a:solidFill>
                  <a:prstClr val="black">
                    <a:tint val="75000"/>
                  </a:prstClr>
                </a:solidFill>
              </a:rPr>
              <a:pPr defTabSz="457200"/>
              <a:t>11/10/2016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329308"/>
            <a:ext cx="4454127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798973"/>
            <a:ext cx="608264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defTabSz="457200"/>
            <a:fld id="{6D22F896-40B5-4ADD-8801-0D06FADFA095}" type="slidenum">
              <a:rPr lang="en-US" dirty="0">
                <a:solidFill>
                  <a:srgbClr val="B71E42"/>
                </a:solidFill>
              </a:rPr>
              <a:pPr defTabSz="457200"/>
              <a:t>‹Nº›</a:t>
            </a:fld>
            <a:endParaRPr lang="en-US" dirty="0">
              <a:solidFill>
                <a:srgbClr val="B71E4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1635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6E2E2C2-1199-443B-BE8B-A22B02A50451}" type="datetimeFigureOut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10/11/2016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3E5937A8-F9EC-4B1A-896C-B6A9AE8AA4C8}" type="slidenum">
              <a:rPr lang="es-EC" smtClean="0">
                <a:solidFill>
                  <a:srgbClr val="04617B">
                    <a:shade val="90000"/>
                  </a:srgbClr>
                </a:solidFill>
              </a:rPr>
              <a:pPr/>
              <a:t>‹Nº›</a:t>
            </a:fld>
            <a:endParaRPr lang="es-EC">
              <a:solidFill>
                <a:srgbClr val="04617B">
                  <a:shade val="90000"/>
                </a:srgb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4467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47664" y="1412776"/>
            <a:ext cx="6858000" cy="181040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 dirty="0" smtClean="0">
                <a:solidFill>
                  <a:srgbClr val="FF0000"/>
                </a:solidFill>
                <a:latin typeface="AlternateGothic2 BT" panose="020B0608020202050204" pitchFamily="34" charset="0"/>
              </a:rPr>
              <a:t>Enzimas utilizadas en la industria             alimenticia </a:t>
            </a:r>
            <a:endParaRPr lang="es-ES" sz="5400" b="1" dirty="0">
              <a:solidFill>
                <a:srgbClr val="FF0000"/>
              </a:solidFill>
              <a:latin typeface="AlternateGothic2 BT" panose="020B0608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10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908720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es-EC" sz="4400" dirty="0" smtClean="0"/>
              <a:t>ENZIMAS EN TRATAMIENTOS AGUAS RESIDUALES</a:t>
            </a:r>
            <a:endParaRPr lang="es-EC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C" sz="2400" dirty="0" smtClean="0"/>
              <a:t>Las lipasas, </a:t>
            </a:r>
            <a:r>
              <a:rPr lang="es-EC" sz="2400" dirty="0" err="1" smtClean="0"/>
              <a:t>celulasas</a:t>
            </a:r>
            <a:r>
              <a:rPr lang="es-EC" sz="2400" dirty="0" smtClean="0"/>
              <a:t>, amilasas y proteasas son las más utilizadas en el proceso de limpieza de desechos tanto de pozos sépticos y tratamiento de aguas residuales.</a:t>
            </a:r>
            <a:endParaRPr lang="es-EC" sz="2400" dirty="0"/>
          </a:p>
        </p:txBody>
      </p:sp>
      <p:pic>
        <p:nvPicPr>
          <p:cNvPr id="4098" name="Picture 2" descr="C:\Users\user\Desktop\imag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3284984"/>
            <a:ext cx="3583409" cy="2938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183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476672"/>
            <a:ext cx="8229600" cy="1143000"/>
          </a:xfrm>
        </p:spPr>
        <p:txBody>
          <a:bodyPr>
            <a:normAutofit/>
          </a:bodyPr>
          <a:lstStyle/>
          <a:p>
            <a:r>
              <a:rPr lang="es-EC" sz="4400" dirty="0" smtClean="0"/>
              <a:t>Enzimas en análisis clínico</a:t>
            </a:r>
            <a:endParaRPr lang="es-EC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23528" y="1556792"/>
            <a:ext cx="8229600" cy="438912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C" sz="2400" dirty="0" smtClean="0"/>
              <a:t>Se ha dado un avance gigantesco en la medicina con el proceso de </a:t>
            </a:r>
            <a:r>
              <a:rPr lang="es-EC" sz="2400" b="1" dirty="0" err="1" smtClean="0"/>
              <a:t>inmunoanálisis</a:t>
            </a:r>
            <a:r>
              <a:rPr lang="es-EC" sz="2400" b="1" dirty="0" smtClean="0"/>
              <a:t> enzimático</a:t>
            </a:r>
            <a:r>
              <a:rPr lang="es-EC" sz="2400" dirty="0" smtClean="0"/>
              <a:t>, ya que con la ayuda de enzimas como </a:t>
            </a:r>
            <a:r>
              <a:rPr lang="es-EC" sz="2400" dirty="0" err="1" smtClean="0"/>
              <a:t>peroxidasa</a:t>
            </a:r>
            <a:r>
              <a:rPr lang="es-EC" sz="2400" dirty="0" smtClean="0"/>
              <a:t> o la </a:t>
            </a:r>
            <a:r>
              <a:rPr lang="es-EC" sz="2400" dirty="0" err="1" smtClean="0"/>
              <a:t>galactosidasa</a:t>
            </a:r>
            <a:r>
              <a:rPr lang="es-EC" sz="2400" dirty="0" smtClean="0"/>
              <a:t> se pueden diagnosticar enfermedades como :</a:t>
            </a:r>
          </a:p>
          <a:p>
            <a:r>
              <a:rPr lang="es-EC" sz="2400" dirty="0" smtClean="0"/>
              <a:t>Enfermedades hepáticas</a:t>
            </a:r>
          </a:p>
          <a:p>
            <a:r>
              <a:rPr lang="es-EC" sz="2400" dirty="0" smtClean="0"/>
              <a:t>Leucemias y anemias</a:t>
            </a:r>
          </a:p>
          <a:p>
            <a:r>
              <a:rPr lang="es-EC" sz="2400" dirty="0" smtClean="0"/>
              <a:t>Tumores</a:t>
            </a:r>
          </a:p>
          <a:p>
            <a:r>
              <a:rPr lang="es-EC" sz="2400" dirty="0" smtClean="0"/>
              <a:t>Distrofia muscular</a:t>
            </a:r>
          </a:p>
          <a:p>
            <a:r>
              <a:rPr lang="es-EC" sz="2400" dirty="0" smtClean="0"/>
              <a:t>Entre otras </a:t>
            </a:r>
            <a:endParaRPr lang="es-EC" sz="2400" dirty="0"/>
          </a:p>
        </p:txBody>
      </p:sp>
      <p:pic>
        <p:nvPicPr>
          <p:cNvPr id="5122" name="Picture 2" descr="C:\Users\user\Desktop\ur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717032"/>
            <a:ext cx="3864129" cy="201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369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EC" sz="4400" dirty="0" smtClean="0"/>
              <a:t>Factores que alteran la acción de las enzimas</a:t>
            </a:r>
            <a:endParaRPr lang="es-EC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C" sz="2400" dirty="0" smtClean="0"/>
              <a:t>Una determinada reacción química ocurre solo en condiciones termodinámicas óptimas, es decir cuando la energía de los reactivos es mayor a la energía de los productos.</a:t>
            </a:r>
          </a:p>
          <a:p>
            <a:pPr marL="0" indent="0" algn="just">
              <a:buNone/>
            </a:pPr>
            <a:r>
              <a:rPr lang="es-EC" sz="2400" b="1" dirty="0" smtClean="0"/>
              <a:t>La velocidad </a:t>
            </a:r>
            <a:r>
              <a:rPr lang="es-EC" sz="2400" dirty="0" smtClean="0"/>
              <a:t>con que ocurre la reacción depende de algunos factores como el </a:t>
            </a:r>
            <a:r>
              <a:rPr lang="es-EC" sz="2400" dirty="0" err="1" smtClean="0"/>
              <a:t>ph</a:t>
            </a:r>
            <a:r>
              <a:rPr lang="es-EC" sz="2400" dirty="0" smtClean="0"/>
              <a:t>, temperatura y la cantidad de reactivos usados.</a:t>
            </a:r>
          </a:p>
          <a:p>
            <a:pPr marL="0" indent="0" algn="just">
              <a:buNone/>
            </a:pPr>
            <a:r>
              <a:rPr lang="es-EC" sz="2400" b="1" dirty="0" smtClean="0"/>
              <a:t>La concentración de enzimas </a:t>
            </a:r>
            <a:r>
              <a:rPr lang="es-EC" sz="2400" dirty="0" smtClean="0"/>
              <a:t>es otro de los factores que modifican la velocidad de la reacción.</a:t>
            </a:r>
          </a:p>
          <a:p>
            <a:pPr marL="0" indent="0">
              <a:buNone/>
            </a:pPr>
            <a:endParaRPr lang="es-EC" b="1" dirty="0"/>
          </a:p>
        </p:txBody>
      </p:sp>
    </p:spTree>
    <p:extLst>
      <p:ext uri="{BB962C8B-B14F-4D97-AF65-F5344CB8AC3E}">
        <p14:creationId xmlns:p14="http://schemas.microsoft.com/office/powerpoint/2010/main" val="2770321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95536" y="908720"/>
            <a:ext cx="8229600" cy="438912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C" sz="2400" b="1" dirty="0" smtClean="0"/>
              <a:t>A mayor concentración de sustrato mayor velocidad de reacción, </a:t>
            </a:r>
            <a:r>
              <a:rPr lang="es-EC" sz="2400" dirty="0" smtClean="0"/>
              <a:t>es decir que cuando una reacción catalizada por enzimas a medida que aumenta la cantidad de sustrato, la velocidad aumenta de forma proporcional, cuando se realiza este proceso la enzima no puede unirse a otro sustrato hasta que no termine su reacción.</a:t>
            </a:r>
          </a:p>
          <a:p>
            <a:pPr marL="0" indent="0" algn="just">
              <a:buNone/>
            </a:pPr>
            <a:r>
              <a:rPr lang="es-EC" sz="2400" b="1" dirty="0" smtClean="0"/>
              <a:t>La concentración de enzimas modifica la velocidad de la reacción, </a:t>
            </a:r>
            <a:r>
              <a:rPr lang="es-EC" sz="2400" dirty="0" smtClean="0"/>
              <a:t>es decir que cuanto más enzimas están en el proceso la velocidad aumenta para alcanzar la saturación usando más sustratos.</a:t>
            </a:r>
          </a:p>
          <a:p>
            <a:pPr marL="0" indent="0">
              <a:buNone/>
            </a:pPr>
            <a:endParaRPr lang="es-EC" b="1" dirty="0"/>
          </a:p>
        </p:txBody>
      </p:sp>
    </p:spTree>
    <p:extLst>
      <p:ext uri="{BB962C8B-B14F-4D97-AF65-F5344CB8AC3E}">
        <p14:creationId xmlns:p14="http://schemas.microsoft.com/office/powerpoint/2010/main" val="810501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39552" y="646771"/>
            <a:ext cx="8208912" cy="4772722"/>
          </a:xfrm>
        </p:spPr>
        <p:txBody>
          <a:bodyPr>
            <a:normAutofit/>
          </a:bodyPr>
          <a:lstStyle/>
          <a:p>
            <a:pPr algn="just"/>
            <a:r>
              <a:rPr lang="en-US" sz="2400" dirty="0" smtClean="0"/>
              <a:t>GASEOSAS, CONSERVAS DE FRUTOS Y REPOSTERIA son edulzados con glucosa y fructuosa.</a:t>
            </a:r>
          </a:p>
          <a:p>
            <a:pPr algn="just"/>
            <a:r>
              <a:rPr lang="en-US" sz="2400" dirty="0" err="1" smtClean="0"/>
              <a:t>Cuando</a:t>
            </a:r>
            <a:r>
              <a:rPr lang="en-US" sz="2400" dirty="0" smtClean="0"/>
              <a:t> </a:t>
            </a:r>
            <a:r>
              <a:rPr lang="en-US" sz="2400" dirty="0" err="1" smtClean="0"/>
              <a:t>ciertos</a:t>
            </a:r>
            <a:r>
              <a:rPr lang="en-US" sz="2400" dirty="0" smtClean="0"/>
              <a:t> </a:t>
            </a:r>
            <a:r>
              <a:rPr lang="en-US" sz="2400" dirty="0" err="1" smtClean="0"/>
              <a:t>alimentos</a:t>
            </a:r>
            <a:r>
              <a:rPr lang="en-US" sz="2400" dirty="0" smtClean="0"/>
              <a:t> </a:t>
            </a:r>
            <a:r>
              <a:rPr lang="en-US" sz="2400" dirty="0" err="1" smtClean="0"/>
              <a:t>como</a:t>
            </a:r>
            <a:r>
              <a:rPr lang="en-US" sz="2400" dirty="0" smtClean="0"/>
              <a:t> la </a:t>
            </a:r>
            <a:r>
              <a:rPr lang="en-US" sz="2400" dirty="0" err="1" smtClean="0"/>
              <a:t>mermelada</a:t>
            </a:r>
            <a:r>
              <a:rPr lang="en-US" sz="2400" dirty="0" smtClean="0"/>
              <a:t> y los </a:t>
            </a:r>
            <a:r>
              <a:rPr lang="en-US" sz="2400" dirty="0" err="1" smtClean="0"/>
              <a:t>jugos</a:t>
            </a:r>
            <a:r>
              <a:rPr lang="en-US" sz="2400" dirty="0" smtClean="0"/>
              <a:t> </a:t>
            </a:r>
            <a:r>
              <a:rPr lang="en-US" sz="2400" dirty="0" err="1" smtClean="0"/>
              <a:t>necesitan</a:t>
            </a:r>
            <a:r>
              <a:rPr lang="en-US" sz="2400" dirty="0" smtClean="0"/>
              <a:t> mas </a:t>
            </a:r>
            <a:r>
              <a:rPr lang="en-US" sz="2400" dirty="0" err="1" smtClean="0"/>
              <a:t>tiempo</a:t>
            </a:r>
            <a:r>
              <a:rPr lang="en-US" sz="2400" dirty="0" smtClean="0"/>
              <a:t> de </a:t>
            </a:r>
            <a:r>
              <a:rPr lang="en-US" sz="2400" dirty="0" err="1" smtClean="0"/>
              <a:t>vida</a:t>
            </a:r>
            <a:r>
              <a:rPr lang="en-US" sz="2400" dirty="0" smtClean="0"/>
              <a:t> y </a:t>
            </a:r>
            <a:r>
              <a:rPr lang="en-US" sz="2400" dirty="0" err="1" smtClean="0"/>
              <a:t>esto</a:t>
            </a:r>
            <a:r>
              <a:rPr lang="en-US" sz="2400" dirty="0" smtClean="0"/>
              <a:t> se </a:t>
            </a:r>
            <a:r>
              <a:rPr lang="en-US" sz="2400" dirty="0" err="1" smtClean="0"/>
              <a:t>logra</a:t>
            </a:r>
            <a:r>
              <a:rPr lang="en-US" sz="2400" dirty="0" smtClean="0"/>
              <a:t> gracias a la deshidratacion </a:t>
            </a:r>
            <a:r>
              <a:rPr lang="en-US" sz="2400" dirty="0" err="1" smtClean="0"/>
              <a:t>osmótica</a:t>
            </a:r>
            <a:r>
              <a:rPr lang="en-US" sz="2400" dirty="0" smtClean="0"/>
              <a:t> </a:t>
            </a:r>
            <a:r>
              <a:rPr lang="en-US" sz="2400" dirty="0" err="1" smtClean="0"/>
              <a:t>que</a:t>
            </a:r>
            <a:r>
              <a:rPr lang="en-US" sz="2400" dirty="0" smtClean="0"/>
              <a:t> </a:t>
            </a:r>
            <a:r>
              <a:rPr lang="en-US" sz="2400" dirty="0" err="1" smtClean="0"/>
              <a:t>es</a:t>
            </a:r>
            <a:r>
              <a:rPr lang="en-US" sz="2400" dirty="0" smtClean="0"/>
              <a:t> un </a:t>
            </a:r>
            <a:r>
              <a:rPr lang="en-US" sz="2400" dirty="0" err="1" smtClean="0"/>
              <a:t>proceso</a:t>
            </a:r>
            <a:r>
              <a:rPr lang="en-US" sz="2400" dirty="0" smtClean="0"/>
              <a:t> de </a:t>
            </a:r>
            <a:r>
              <a:rPr lang="en-US" sz="2400" dirty="0" err="1" smtClean="0"/>
              <a:t>eliminación</a:t>
            </a:r>
            <a:r>
              <a:rPr lang="en-US" sz="2400" dirty="0" smtClean="0"/>
              <a:t> del </a:t>
            </a:r>
            <a:r>
              <a:rPr lang="en-US" sz="2400" dirty="0" err="1" smtClean="0"/>
              <a:t>agua</a:t>
            </a:r>
            <a:r>
              <a:rPr lang="en-US" sz="2400" dirty="0" smtClean="0"/>
              <a:t> </a:t>
            </a:r>
            <a:r>
              <a:rPr lang="en-US" sz="2400" dirty="0" err="1" smtClean="0"/>
              <a:t>contenida</a:t>
            </a:r>
            <a:r>
              <a:rPr lang="en-US" sz="2400" dirty="0" smtClean="0"/>
              <a:t> en ell interior de </a:t>
            </a:r>
            <a:r>
              <a:rPr lang="en-US" sz="2400" dirty="0" err="1" smtClean="0"/>
              <a:t>sólidos</a:t>
            </a:r>
            <a:r>
              <a:rPr lang="en-US" sz="2400" dirty="0" smtClean="0"/>
              <a:t> </a:t>
            </a:r>
            <a:r>
              <a:rPr lang="en-US" sz="2400" dirty="0" err="1" smtClean="0"/>
              <a:t>mediante</a:t>
            </a:r>
            <a:r>
              <a:rPr lang="en-US" sz="2400" dirty="0" smtClean="0"/>
              <a:t> </a:t>
            </a:r>
            <a:r>
              <a:rPr lang="en-US" sz="2400" dirty="0" err="1" smtClean="0"/>
              <a:t>su</a:t>
            </a:r>
            <a:r>
              <a:rPr lang="en-US" sz="2400" dirty="0" smtClean="0"/>
              <a:t> </a:t>
            </a:r>
            <a:r>
              <a:rPr lang="en-US" sz="2400" dirty="0" err="1" smtClean="0"/>
              <a:t>inmensión</a:t>
            </a:r>
            <a:r>
              <a:rPr lang="en-US" sz="2400" dirty="0" smtClean="0"/>
              <a:t> en </a:t>
            </a:r>
            <a:r>
              <a:rPr lang="en-US" sz="2400" dirty="0" err="1" smtClean="0"/>
              <a:t>una</a:t>
            </a:r>
            <a:r>
              <a:rPr lang="en-US" sz="2400" dirty="0" smtClean="0"/>
              <a:t> </a:t>
            </a:r>
            <a:r>
              <a:rPr lang="en-US" sz="2400" dirty="0" err="1" smtClean="0"/>
              <a:t>solucion</a:t>
            </a:r>
            <a:r>
              <a:rPr lang="en-US" sz="2400" dirty="0" smtClean="0"/>
              <a:t> </a:t>
            </a:r>
            <a:r>
              <a:rPr lang="en-US" sz="2400" dirty="0" err="1" smtClean="0"/>
              <a:t>acuosa</a:t>
            </a:r>
            <a:r>
              <a:rPr lang="en-US" sz="2400" dirty="0" smtClean="0"/>
              <a:t> </a:t>
            </a:r>
            <a:r>
              <a:rPr lang="en-US" sz="2400" dirty="0" err="1" smtClean="0"/>
              <a:t>concentrada</a:t>
            </a:r>
            <a:r>
              <a:rPr lang="en-US" sz="2400" dirty="0" smtClean="0"/>
              <a:t> (</a:t>
            </a:r>
            <a:r>
              <a:rPr lang="en-US" sz="2400" dirty="0" err="1" smtClean="0"/>
              <a:t>jarabe</a:t>
            </a:r>
            <a:r>
              <a:rPr lang="en-US" sz="2400" dirty="0" smtClean="0"/>
              <a:t> o </a:t>
            </a:r>
            <a:r>
              <a:rPr lang="en-US" sz="2400" dirty="0" err="1" smtClean="0"/>
              <a:t>salmuera</a:t>
            </a:r>
            <a:r>
              <a:rPr lang="en-US" sz="2400" dirty="0" smtClean="0"/>
              <a:t>) </a:t>
            </a:r>
            <a:endParaRPr lang="es-ES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630" y="4050991"/>
            <a:ext cx="1566717" cy="231356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299" y="4221088"/>
            <a:ext cx="2816032" cy="233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0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La deshidratación osmótica 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ES" dirty="0" smtClean="0"/>
              <a:t>Consiste en un proceso de eliminación del agua contenida en el interior de solidos celulares, mediante su inmersión en una solución acuosa concentrada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85527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44694" y="624110"/>
            <a:ext cx="6683765" cy="714036"/>
          </a:xfrm>
        </p:spPr>
        <p:txBody>
          <a:bodyPr/>
          <a:lstStyle/>
          <a:p>
            <a:r>
              <a:rPr lang="es-ES" dirty="0" smtClean="0"/>
              <a:t>Leche y derivados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95536" y="1878283"/>
            <a:ext cx="7848872" cy="4066933"/>
          </a:xfrm>
        </p:spPr>
        <p:txBody>
          <a:bodyPr/>
          <a:lstStyle/>
          <a:p>
            <a:pPr algn="just"/>
            <a:r>
              <a:rPr lang="es-ES" dirty="0" smtClean="0"/>
              <a:t>El cuajo del estomago de los rumiantes aceleran la coagulación de una de las proteínas de la leche. Se usa la lactosa cuya función es degradar la lactosa y que también se usa en la fabricación de dulce de leche, leche concentrada y helados al impedir que se cristalice la lactosa en el proceso.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28" y="3674928"/>
            <a:ext cx="2090853" cy="274443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077" y="3861048"/>
            <a:ext cx="2117222" cy="263684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297" y="3674928"/>
            <a:ext cx="1858072" cy="179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5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55576" y="579550"/>
            <a:ext cx="7872883" cy="5331673"/>
          </a:xfrm>
        </p:spPr>
        <p:txBody>
          <a:bodyPr/>
          <a:lstStyle/>
          <a:p>
            <a:pPr algn="just"/>
            <a:r>
              <a:rPr lang="es-ES" dirty="0" smtClean="0"/>
              <a:t>PAN: se una lipoxidasa que actúa como blanqueador de proteína y forma una masa mas blanda.</a:t>
            </a:r>
          </a:p>
          <a:p>
            <a:pPr algn="just"/>
            <a:r>
              <a:rPr lang="es-ES" dirty="0" smtClean="0"/>
              <a:t>CERVEZA: se usa la papina para evitar que la cerveza se enturbie durante el almacenamiento o la refrigeración.</a:t>
            </a:r>
          </a:p>
          <a:p>
            <a:pPr algn="just"/>
            <a:r>
              <a:rPr lang="es-ES" dirty="0" smtClean="0"/>
              <a:t> ALFA AMILASA: crea un mosto menos fermentable y con bastante cuerpo.</a:t>
            </a:r>
          </a:p>
          <a:p>
            <a:pPr algn="just"/>
            <a:r>
              <a:rPr lang="es-ES" dirty="0" smtClean="0"/>
              <a:t>BETA AMILASA: crea un mosto altamente fermentable con menos cuerpo y un final seco.</a:t>
            </a:r>
          </a:p>
          <a:p>
            <a:pPr algn="just"/>
            <a:r>
              <a:rPr lang="es-ES" dirty="0" smtClean="0"/>
              <a:t>JUGOS CONCENTRADOS: usa pectinas que pueden degradarse por la acción de pectinasas</a:t>
            </a:r>
            <a:r>
              <a:rPr lang="es-ES" dirty="0"/>
              <a:t>.</a:t>
            </a:r>
            <a:endParaRPr lang="es-ES" dirty="0" smtClean="0"/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01" y="4685944"/>
            <a:ext cx="1575692" cy="214232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92" y="4939385"/>
            <a:ext cx="2938418" cy="163543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898" y="4715482"/>
            <a:ext cx="19716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483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15616" y="2420888"/>
            <a:ext cx="7202456" cy="1049235"/>
          </a:xfrm>
        </p:spPr>
        <p:txBody>
          <a:bodyPr/>
          <a:lstStyle/>
          <a:p>
            <a:pPr algn="ctr"/>
            <a:r>
              <a:rPr lang="es-ES" dirty="0" smtClean="0"/>
              <a:t>Enzimas en limpieza y detergente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92426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268760"/>
            <a:ext cx="8229600" cy="2880320"/>
          </a:xfrm>
        </p:spPr>
        <p:txBody>
          <a:bodyPr>
            <a:normAutofit/>
          </a:bodyPr>
          <a:lstStyle/>
          <a:p>
            <a:r>
              <a:rPr lang="es-EC" sz="2800" dirty="0" smtClean="0">
                <a:solidFill>
                  <a:schemeClr val="tx1"/>
                </a:solidFill>
              </a:rPr>
              <a:t>Las enzimas se han usado siempre para la elaboración de detergentes tanto en líquido como en polvo tanto para uso industrial como doméstico y hospitalario.</a:t>
            </a:r>
            <a:r>
              <a:rPr lang="es-EC" sz="3600" dirty="0" smtClean="0"/>
              <a:t/>
            </a:r>
            <a:br>
              <a:rPr lang="es-EC" sz="3600" dirty="0" smtClean="0"/>
            </a:br>
            <a:r>
              <a:rPr lang="es-EC" dirty="0" smtClean="0"/>
              <a:t/>
            </a:r>
            <a:br>
              <a:rPr lang="es-EC" dirty="0" smtClean="0"/>
            </a:br>
            <a:endParaRPr lang="es-EC" dirty="0"/>
          </a:p>
        </p:txBody>
      </p:sp>
      <p:pic>
        <p:nvPicPr>
          <p:cNvPr id="1026" name="Picture 2" descr="C:\Users\user\Desktop\73figura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163483"/>
            <a:ext cx="7726291" cy="2597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7843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39552" y="908720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es-EC" sz="4400" dirty="0" smtClean="0"/>
              <a:t>Las enzimas más usadas son la proteasa y la amilasa.</a:t>
            </a:r>
            <a:endParaRPr lang="es-EC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2060848"/>
            <a:ext cx="8229600" cy="2520280"/>
          </a:xfrm>
        </p:spPr>
        <p:txBody>
          <a:bodyPr>
            <a:normAutofit/>
          </a:bodyPr>
          <a:lstStyle/>
          <a:p>
            <a:pPr algn="just"/>
            <a:r>
              <a:rPr lang="es-EC" sz="2400" b="1" dirty="0" smtClean="0"/>
              <a:t>Las proteasas</a:t>
            </a:r>
            <a:r>
              <a:rPr lang="es-EC" sz="2400" dirty="0" smtClean="0"/>
              <a:t> son utilizadas para disolver y eliminar las manchas de proteínas como sangre, salsa de tomate, hierba, leche entre otras.</a:t>
            </a:r>
          </a:p>
          <a:p>
            <a:pPr algn="just"/>
            <a:r>
              <a:rPr lang="es-EC" sz="2400" b="1" dirty="0" smtClean="0"/>
              <a:t>Las amilasas </a:t>
            </a:r>
            <a:r>
              <a:rPr lang="es-EC" sz="2400" dirty="0" smtClean="0"/>
              <a:t>son utilizadas para disolver y eliminar las manchas producidas por almidones como por ejemplo chocolate, comida de bebés, etc.</a:t>
            </a:r>
            <a:endParaRPr lang="es-EC" sz="2400" b="1" dirty="0"/>
          </a:p>
        </p:txBody>
      </p:sp>
      <p:pic>
        <p:nvPicPr>
          <p:cNvPr id="2050" name="Picture 2" descr="C:\Users\user\Desktop\El desarme de un virus mortal_ las proteasas y sus inhibidores-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4445705"/>
            <a:ext cx="2592288" cy="229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user\Desktop\Salivary_alpha-amylase_1SM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4295023"/>
            <a:ext cx="2376264" cy="2442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423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user\Desktop\depositphotos_13281047-Enzyme-pancreatic-lipase-colipase-comple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0801" y="3573016"/>
            <a:ext cx="4583199" cy="27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C" sz="4400" dirty="0" smtClean="0"/>
              <a:t>PRODUCTO TETRAENZIMATICO</a:t>
            </a:r>
            <a:endParaRPr lang="es-EC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935480"/>
            <a:ext cx="8229600" cy="1493520"/>
          </a:xfrm>
        </p:spPr>
        <p:txBody>
          <a:bodyPr>
            <a:normAutofit lnSpcReduction="10000"/>
          </a:bodyPr>
          <a:lstStyle/>
          <a:p>
            <a:pPr algn="just"/>
            <a:r>
              <a:rPr lang="es-EC" sz="2400" dirty="0" smtClean="0"/>
              <a:t>Para la desinfección de todo instrumental quirúrgico se utilizan enzimas como lipasa, proteasa, amilasa y </a:t>
            </a:r>
            <a:r>
              <a:rPr lang="es-EC" sz="2400" dirty="0" err="1" smtClean="0"/>
              <a:t>carbohidrasa</a:t>
            </a:r>
            <a:r>
              <a:rPr lang="es-EC" sz="2400" dirty="0" smtClean="0"/>
              <a:t>, que son las encargadas de eliminar los residuos de materia orgánica.</a:t>
            </a:r>
            <a:endParaRPr lang="es-EC" sz="2400" dirty="0"/>
          </a:p>
        </p:txBody>
      </p:sp>
      <p:pic>
        <p:nvPicPr>
          <p:cNvPr id="3074" name="Picture 2" descr="C:\Users\user\Desktop\2.jp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12" y="4299831"/>
            <a:ext cx="4332547" cy="182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926030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Galerí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Flujo">
  <a:themeElements>
    <a:clrScheme name="Flujo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ujo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ujo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608</Words>
  <Application>Microsoft Office PowerPoint</Application>
  <PresentationFormat>Presentación en pantalla (4:3)</PresentationFormat>
  <Paragraphs>34</Paragraphs>
  <Slides>13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13</vt:i4>
      </vt:variant>
    </vt:vector>
  </HeadingPairs>
  <TitlesOfParts>
    <vt:vector size="15" baseType="lpstr">
      <vt:lpstr>Galería</vt:lpstr>
      <vt:lpstr>Flujo</vt:lpstr>
      <vt:lpstr>Enzimas utilizadas en la industria             alimenticia </vt:lpstr>
      <vt:lpstr>Presentación de PowerPoint</vt:lpstr>
      <vt:lpstr>La deshidratación osmótica </vt:lpstr>
      <vt:lpstr>Leche y derivados </vt:lpstr>
      <vt:lpstr>Presentación de PowerPoint</vt:lpstr>
      <vt:lpstr>Enzimas en limpieza y detergente </vt:lpstr>
      <vt:lpstr>Las enzimas se han usado siempre para la elaboración de detergentes tanto en líquido como en polvo tanto para uso industrial como doméstico y hospitalario.  </vt:lpstr>
      <vt:lpstr>Las enzimas más usadas son la proteasa y la amilasa.</vt:lpstr>
      <vt:lpstr>PRODUCTO TETRAENZIMATICO</vt:lpstr>
      <vt:lpstr>ENZIMAS EN TRATAMIENTOS AGUAS RESIDUALES</vt:lpstr>
      <vt:lpstr>Enzimas en análisis clínico</vt:lpstr>
      <vt:lpstr>Factores que alteran la acción de las enzimas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Enzimas utilizadas en la industria             alimenticia </dc:title>
  <dc:creator>Psicologia</dc:creator>
  <cp:lastModifiedBy>Psicologia</cp:lastModifiedBy>
  <cp:revision>1</cp:revision>
  <dcterms:created xsi:type="dcterms:W3CDTF">2016-11-10T19:45:15Z</dcterms:created>
  <dcterms:modified xsi:type="dcterms:W3CDTF">2016-11-10T19:45:47Z</dcterms:modified>
</cp:coreProperties>
</file>

<file path=docProps/thumbnail.jpeg>
</file>